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1" r:id="rId8"/>
    <p:sldId id="259" r:id="rId9"/>
    <p:sldId id="262" r:id="rId10"/>
    <p:sldId id="260" r:id="rId11"/>
    <p:sldId id="263" r:id="rId12"/>
  </p:sldIdLst>
  <p:sldSz cx="9144000" cy="6858000" type="screen4x3"/>
  <p:notesSz cx="6858000" cy="9144000"/>
  <p:embeddedFontLst>
    <p:embeddedFont>
      <p:font typeface="Roboto Medium" panose="02000000000000000000" pitchFamily="2" charset="0"/>
      <p:regular r:id="rId14"/>
      <p: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bers, Anne M" initials="AE" lastIdx="1" clrIdx="0"/>
  <p:cmAuthor id="1" name="Bernier, Heather A" initials="BHA" lastIdx="2" clrIdx="1">
    <p:extLst/>
  </p:cmAuthor>
  <p:cmAuthor id="2" name="Morris, Nathan A" initials="NA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64"/>
    <a:srgbClr val="93C94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>
      <p:cViewPr varScale="1">
        <p:scale>
          <a:sx n="109" d="100"/>
          <a:sy n="109" d="100"/>
        </p:scale>
        <p:origin x="20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7T14:15:16.037" idx="2">
    <p:pos x="10" y="10"/>
    <p:text>Title should state plan name phase of the planning process (DRMP/DEIS; PRMP/FEIS or ROD)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7T12:58:49.772" idx="1">
    <p:pos x="5420" y="527"/>
    <p:text>What is your decision &amp; why?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F5ED6-3BAD-42A4-BA2D-2D0D6F951E8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796E7-57C5-4C5A-A26A-02559B1D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 Replace</a:t>
            </a:r>
            <a:r>
              <a:rPr lang="en-US" baseline="0" dirty="0" smtClean="0"/>
              <a:t> title page photo with a map of the planning area (include color legend for the map)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8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energy related resources (ex. Gold, copper, wind, solar, etc. ) and major issues with some numbers/acres and context here.  Be brief, but also informative.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socio</a:t>
            </a:r>
            <a:r>
              <a:rPr lang="en-US" baseline="0" dirty="0" smtClean="0"/>
              <a:t> econ report, and list jobs in the local community that interact with BLM land (ex. Hunting &amp; guiding, livestock grazing, minerals development, etc.).  If there is no effect, say so! If there is an increase in jobs highlight.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local counties</a:t>
            </a:r>
            <a:r>
              <a:rPr lang="en-US" baseline="0" dirty="0" smtClean="0"/>
              <a:t> and state gov’t, then list others. Talk about (don’t write) what was important in scoping/public comments. Identify cooperating agencies. Identify if they were favorable to the preferred alt.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change to availability</a:t>
            </a:r>
            <a:r>
              <a:rPr lang="en-US" baseline="0" dirty="0" smtClean="0"/>
              <a:t> to energy (open/closed) state here.  Also any major issues.</a:t>
            </a:r>
          </a:p>
          <a:p>
            <a:r>
              <a:rPr lang="en-US" baseline="0" dirty="0" smtClean="0"/>
              <a:t>Identify the increase or decrease from no action and preferred.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0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6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1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2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1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7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4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2018-06-20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931367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 Text</a:t>
            </a:r>
            <a:endParaRPr lang="en-CA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Supporting Text</a:t>
            </a:r>
            <a:endParaRPr lang="en-CA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47500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Optional Supporting Text</a:t>
            </a:r>
            <a:endParaRPr lang="en-CA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338"/>
          <a:stretch/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CC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88" y="1889649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6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Summary of Decision - Alt. ?</a:t>
            </a:r>
            <a:endParaRPr lang="en-CA" sz="48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Purpose and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Brief summary of preferred/proposed alternative(s)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some context (revision,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amendment, court ordered?)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the decision to be made? (i.e., is the decision space limited to one or two issues?)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Highlight major changes between existing RMP and this RMP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Rationale -- why choose that alternative?</a:t>
            </a:r>
          </a:p>
        </p:txBody>
      </p:sp>
    </p:spTree>
    <p:extLst>
      <p:ext uri="{BB962C8B-B14F-4D97-AF65-F5344CB8AC3E}">
        <p14:creationId xmlns:p14="http://schemas.microsoft.com/office/powerpoint/2010/main" val="24371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Secretarial Priorities</a:t>
            </a:r>
            <a:endParaRPr lang="en-CA" sz="48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1667373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impact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Secretary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Zinke’s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Top Ten Priorities – • Create a conservation stewardship legacy second only to Teddy Roosevelt • Sustainably develop our energy &amp; natural resources • Restore trust and be a good neighbor • Ensuring sovereignty means something. • Increase revenues to support DOI and national interests • Protect our people and the border. • Strike a regulatory balance. • Modernize our infrastructure. • Reorganize DOI for the next 100 years. • Achieve our goals and lead our team forward.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Stakeholders</a:t>
            </a:r>
            <a:endParaRPr lang="en-CA" sz="48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Summarize stakeholder positions, particularly regarding preferred/proposed alternative(s)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perspectives from Elected Officials</a:t>
            </a:r>
          </a:p>
        </p:txBody>
      </p:sp>
    </p:spTree>
    <p:extLst>
      <p:ext uri="{BB962C8B-B14F-4D97-AF65-F5344CB8AC3E}">
        <p14:creationId xmlns:p14="http://schemas.microsoft.com/office/powerpoint/2010/main" val="36665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Changes to Resource Uses</a:t>
            </a:r>
            <a:endParaRPr lang="en-CA" sz="48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Describe how preferred/proposed alternative would change and/or limit resource uses (compared to previous decision).  </a:t>
            </a: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are the flexibilities on the implementation level with respect to resource uses?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acreages if resource uses are being limited/opened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rationale and appropriate analysis, if 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applicable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Include information about salient environmental impacts and resource conflicts (land use restrictions, transportation and access limitations, and proposed resolution to conflicts.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Schedule</a:t>
            </a:r>
            <a:endParaRPr lang="en-CA" sz="48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List important dates &amp; next steps.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Court ordered or other mandated deadline?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3671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Summary of Alternatives</a:t>
            </a:r>
            <a:endParaRPr lang="en-CA" sz="48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7281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and the following slides should present the relevant comparative tables of alternatives by resource or designation, as well as any other significant information or context</a:t>
            </a:r>
          </a:p>
          <a:p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Ensure that background includes information about acreages impacted.</a:t>
            </a:r>
            <a:endParaRPr lang="en-CA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95421"/>
              </p:ext>
            </p:extLst>
          </p:nvPr>
        </p:nvGraphicFramePr>
        <p:xfrm>
          <a:off x="683568" y="4139364"/>
          <a:ext cx="7560840" cy="2291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Alternative A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(No Action)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Alternative B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Alternative C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Alternative D (Preferred)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Roboto" panose="020B0604020202020204" charset="0"/>
                          <a:ea typeface="Roboto" panose="020B0604020202020204" charset="0"/>
                        </a:rPr>
                        <a:t>Livestock Grazing Acreage</a:t>
                      </a:r>
                      <a:r>
                        <a:rPr lang="en-US" b="1" baseline="0" dirty="0" smtClean="0">
                          <a:latin typeface="Roboto" panose="020B0604020202020204" charset="0"/>
                          <a:ea typeface="Roboto" panose="020B0604020202020204" charset="0"/>
                        </a:rPr>
                        <a:t> Allocations</a:t>
                      </a:r>
                      <a:endParaRPr lang="en-US" b="1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" panose="020B0604020202020204" charset="0"/>
                          <a:ea typeface="Roboto" panose="020B0604020202020204" charset="0"/>
                        </a:rPr>
                        <a:t>Open</a:t>
                      </a:r>
                      <a:endParaRPr lang="en-US" b="1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1,598,198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(76.4%)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0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(0%)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2,083,232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(99.6%)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2,087,759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(99.8%)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Roboto" panose="020B0604020202020204" charset="0"/>
                          <a:ea typeface="Roboto" panose="020B0604020202020204" charset="0"/>
                        </a:rPr>
                        <a:t>Closed</a:t>
                      </a:r>
                      <a:endParaRPr lang="en-US" b="1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493,120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(23.6%)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2,091,308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(100%)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8,115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(0.04%)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3,594</a:t>
                      </a:r>
                    </a:p>
                    <a:p>
                      <a:r>
                        <a:rPr lang="en-US" dirty="0" smtClean="0">
                          <a:latin typeface="Roboto" panose="020B0604020202020204" charset="0"/>
                          <a:ea typeface="Roboto" panose="020B0604020202020204" charset="0"/>
                        </a:rPr>
                        <a:t>(0.02%)</a:t>
                      </a:r>
                      <a:endParaRPr lang="en-US" dirty="0"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4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Continue with other info &amp; maps of relevance. Order slides that begin with issues that address the Administration's Priorities, such as energy, jobs, partnerships, etc. and follow with other plan related information.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 for additional slides to address any questions,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Beware that all slides may not be presented based on unanticipated questions.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C04A3C3319341ACD018BD80FD86AE" ma:contentTypeVersion="0" ma:contentTypeDescription="Create a new document." ma:contentTypeScope="" ma:versionID="e9951e4cb56c54be3ce9eb15b78422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DD36D8-7DD1-4B5A-9CA4-C140FE003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4C5B1-3483-4EA8-B8E2-5231D72AB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935F55-0A86-4B9A-983F-DA3D212BE0CB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602</Words>
  <Application>Microsoft Office PowerPoint</Application>
  <PresentationFormat>On-screen Show (4:3)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Roboto Medium</vt:lpstr>
      <vt:lpstr>Roboto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Hammari, Joshua</dc:creator>
  <cp:lastModifiedBy>Miller, Stephanie A</cp:lastModifiedBy>
  <cp:revision>42</cp:revision>
  <dcterms:created xsi:type="dcterms:W3CDTF">2014-11-17T16:44:52Z</dcterms:created>
  <dcterms:modified xsi:type="dcterms:W3CDTF">2018-06-20T17:25:09Z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0x010100F98C04A3C3319341ACD018BD80FD86AE</vt:lpwstr>
  </property>
  <property fmtid="{D5CDD505-2E9C-101B-9397-08002B2CF9AE}" pid="3" name="_dlc_DocIdItemGuid">
    <vt:lpwstr>f52d6100-1ea1-458d-b65a-8cf1c593610f</vt:lpwstr>
  </property>
</Properties>
</file>